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DF13-8400-4763-83A5-8D0A5155EDA3}" type="datetimeFigureOut">
              <a:rPr lang="tr-TR" smtClean="0"/>
              <a:t>11.04.2015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E9CEC-2115-4152-9251-D6E818AEC6C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9CEC-2115-4152-9251-D6E818AEC6CE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6553200" y="6381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8865E-9A78-405E-B9CB-7E529C8C3A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360040" cy="6858000"/>
          </a:xfrm>
          <a:prstGeom prst="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877567" y="5649239"/>
            <a:ext cx="2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Barkey GmbH &amp; Co. KG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7069" y="2708920"/>
            <a:ext cx="216000" cy="4149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751380" y="756314"/>
            <a:ext cx="7162661" cy="292150"/>
            <a:chOff x="827584" y="2560786"/>
            <a:chExt cx="7776864" cy="292150"/>
          </a:xfrm>
        </p:grpSpPr>
        <p:cxnSp>
          <p:nvCxnSpPr>
            <p:cNvPr id="15" name="Gerade Verbindung 14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16"/>
          <p:cNvGrpSpPr/>
          <p:nvPr userDrawn="1"/>
        </p:nvGrpSpPr>
        <p:grpSpPr>
          <a:xfrm rot="10800000">
            <a:off x="1649344" y="6089600"/>
            <a:ext cx="7162661" cy="292150"/>
            <a:chOff x="827584" y="2560786"/>
            <a:chExt cx="7776864" cy="292150"/>
          </a:xfrm>
        </p:grpSpPr>
        <p:cxnSp>
          <p:nvCxnSpPr>
            <p:cNvPr id="18" name="Gerade Verbindung 17"/>
            <p:cNvCxnSpPr/>
            <p:nvPr userDrawn="1"/>
          </p:nvCxnSpPr>
          <p:spPr>
            <a:xfrm flipH="1" flipV="1">
              <a:off x="827584" y="2560786"/>
              <a:ext cx="7776864" cy="4118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827584" y="2560786"/>
              <a:ext cx="0" cy="292150"/>
            </a:xfrm>
            <a:prstGeom prst="line">
              <a:avLst/>
            </a:prstGeom>
            <a:ln w="6350">
              <a:solidFill>
                <a:srgbClr val="D2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827584" y="638552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FA9B-8723-4ACF-99AB-E5422D7E0914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90218"/>
            <a:ext cx="2895600" cy="365125"/>
          </a:xfrm>
        </p:spPr>
        <p:txBody>
          <a:bodyPr/>
          <a:lstStyle/>
          <a:p>
            <a:r>
              <a:rPr lang="de-DE" smtClean="0"/>
              <a:t>Training Manual</a:t>
            </a:r>
            <a:endParaRPr lang="de-DE" dirty="0"/>
          </a:p>
        </p:txBody>
      </p:sp>
      <p:pic>
        <p:nvPicPr>
          <p:cNvPr id="21" name="Picture 1" descr="K:\corporate identity\logos\Logopaket\RGB\Made in Germany\PNG\BAR-0038-Barkey-Logo-2014-RGB-400px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197107"/>
            <a:ext cx="2016919" cy="58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236D-17D7-4132-A7AC-FBE3DB3D3124}" type="datetimeFigureOut">
              <a:rPr lang="de-DE" smtClean="0"/>
              <a:pPr/>
              <a:t>11.04.2015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08E8-E6AE-407E-A226-FBD4F4CC3B8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iff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İçerik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76" t="28350" r="3150" b="8651"/>
          <a:stretch>
            <a:fillRect/>
          </a:stretch>
        </p:blipFill>
        <p:spPr bwMode="auto">
          <a:xfrm>
            <a:off x="3059832" y="908720"/>
            <a:ext cx="3600400" cy="480053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115616" y="1340768"/>
            <a:ext cx="1728192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Isıtma </a:t>
            </a:r>
          </a:p>
          <a:p>
            <a:r>
              <a:rPr lang="tr-TR" sz="2800" b="1" dirty="0" smtClean="0">
                <a:solidFill>
                  <a:schemeClr val="bg1">
                    <a:lumMod val="50000"/>
                  </a:schemeClr>
                </a:solidFill>
              </a:rPr>
              <a:t>Merkezi </a:t>
            </a:r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II</a:t>
            </a:r>
            <a:endParaRPr lang="tr-T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(</a:t>
            </a:r>
            <a:r>
              <a:rPr lang="de-DE" sz="2800" b="1" dirty="0" err="1" smtClean="0">
                <a:solidFill>
                  <a:srgbClr val="C00000"/>
                </a:solidFill>
              </a:rPr>
              <a:t>Warming</a:t>
            </a:r>
            <a:r>
              <a:rPr lang="de-DE" sz="2800" b="1" dirty="0" smtClean="0"/>
              <a:t> </a:t>
            </a:r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Center II</a:t>
            </a:r>
            <a:r>
              <a:rPr lang="tr-TR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2" cstate="print"/>
          <a:srcRect l="26375" t="29000" r="4326" b="11151"/>
          <a:stretch>
            <a:fillRect/>
          </a:stretch>
        </p:blipFill>
        <p:spPr bwMode="auto">
          <a:xfrm>
            <a:off x="2483768" y="908720"/>
            <a:ext cx="4176464" cy="541041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03415" y="272661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Girintili kol ile çekmece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043608" y="55172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Kilitlenebilir teker 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684213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smtClean="0"/>
              <a:t>Kullanım paneli 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899592" y="765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Ön görünüm </a:t>
            </a:r>
            <a:endParaRPr lang="de-DE" b="1" dirty="0"/>
          </a:p>
        </p:txBody>
      </p:sp>
      <p:cxnSp>
        <p:nvCxnSpPr>
          <p:cNvPr id="25" name="Gerade Verbindung 24"/>
          <p:cNvCxnSpPr>
            <a:stCxn id="18" idx="3"/>
          </p:cNvCxnSpPr>
          <p:nvPr/>
        </p:nvCxnSpPr>
        <p:spPr>
          <a:xfrm flipV="1">
            <a:off x="2556421" y="2204864"/>
            <a:ext cx="1295499" cy="104876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044253" y="1268760"/>
            <a:ext cx="79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Kapak </a:t>
            </a:r>
            <a:endParaRPr lang="en-US" dirty="0"/>
          </a:p>
        </p:txBody>
      </p:sp>
      <p:cxnSp>
        <p:nvCxnSpPr>
          <p:cNvPr id="29" name="Gerade Verbindung 28"/>
          <p:cNvCxnSpPr>
            <a:stCxn id="27" idx="3"/>
          </p:cNvCxnSpPr>
          <p:nvPr/>
        </p:nvCxnSpPr>
        <p:spPr>
          <a:xfrm>
            <a:off x="1835696" y="1453426"/>
            <a:ext cx="1656184" cy="53541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9" idx="1"/>
          </p:cNvCxnSpPr>
          <p:nvPr/>
        </p:nvCxnSpPr>
        <p:spPr>
          <a:xfrm flipH="1" flipV="1">
            <a:off x="5508105" y="2636913"/>
            <a:ext cx="1395310" cy="41286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11" idx="3"/>
          </p:cNvCxnSpPr>
          <p:nvPr/>
        </p:nvCxnSpPr>
        <p:spPr>
          <a:xfrm>
            <a:off x="2483768" y="5840398"/>
            <a:ext cx="1224136" cy="18089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971601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Gövde</a:t>
            </a:r>
            <a:endParaRPr lang="en-US" dirty="0"/>
          </a:p>
        </p:txBody>
      </p:sp>
      <p:cxnSp>
        <p:nvCxnSpPr>
          <p:cNvPr id="42" name="Gerade Verbindung 41"/>
          <p:cNvCxnSpPr>
            <a:stCxn id="40" idx="3"/>
          </p:cNvCxnSpPr>
          <p:nvPr/>
        </p:nvCxnSpPr>
        <p:spPr>
          <a:xfrm flipV="1">
            <a:off x="1907705" y="3933056"/>
            <a:ext cx="1152127" cy="4726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899592" y="765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Kullanım paneli </a:t>
            </a:r>
            <a:endParaRPr lang="de-DE" b="1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1899142"/>
            <a:ext cx="7092280" cy="11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475656" y="1251070"/>
            <a:ext cx="1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Açma/ kapatma düğmesi 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267744" y="3185817"/>
            <a:ext cx="144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Durum göstergesi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2987824" y="1251070"/>
            <a:ext cx="156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/>
              <a:t>İnfüzyon</a:t>
            </a:r>
            <a:r>
              <a:rPr lang="tr-TR" sz="1600" dirty="0" smtClean="0"/>
              <a:t> şişesi sembolü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4283968" y="318581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Gösterge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4788024" y="1251070"/>
            <a:ext cx="96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Eksi düğmesi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5580112" y="125107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Artı </a:t>
            </a:r>
            <a:r>
              <a:rPr lang="de-DE" sz="1600" dirty="0" smtClean="0"/>
              <a:t> </a:t>
            </a:r>
            <a:endParaRPr lang="de-DE" sz="1600" dirty="0" smtClean="0"/>
          </a:p>
          <a:p>
            <a:pPr algn="ctr"/>
            <a:r>
              <a:rPr lang="tr-TR" sz="1600" dirty="0" smtClean="0"/>
              <a:t>düğmesi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6300192" y="318581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Başlatm</a:t>
            </a:r>
            <a:r>
              <a:rPr lang="tr-TR" sz="1600" dirty="0" smtClean="0"/>
              <a:t>a düğmesi </a:t>
            </a:r>
            <a:endParaRPr lang="de-DE" sz="1600" dirty="0"/>
          </a:p>
        </p:txBody>
      </p:sp>
      <p:cxnSp>
        <p:nvCxnSpPr>
          <p:cNvPr id="30" name="Gerade Verbindung 29"/>
          <p:cNvCxnSpPr>
            <a:stCxn id="19" idx="2"/>
          </p:cNvCxnSpPr>
          <p:nvPr/>
        </p:nvCxnSpPr>
        <p:spPr>
          <a:xfrm>
            <a:off x="2290169" y="1835845"/>
            <a:ext cx="382464" cy="495346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3851920" y="1835845"/>
            <a:ext cx="0" cy="49534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5552953" y="1835845"/>
            <a:ext cx="0" cy="49534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5931099" y="1835845"/>
            <a:ext cx="0" cy="49534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3248697" y="2429941"/>
            <a:ext cx="0" cy="72008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4716016" y="2429941"/>
            <a:ext cx="0" cy="72008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6732240" y="2429941"/>
            <a:ext cx="0" cy="72008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21" descr="wcII-300 Frontfolie Ein- Aus-Tster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237" y="4154325"/>
            <a:ext cx="51054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Grafik 22" descr="wcII-300 Frontfolie Enter-Taste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20375"/>
            <a:ext cx="51054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Grafik 25" descr="wcII-300 Frontfolie Plus-Taste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7564" y="4161175"/>
            <a:ext cx="51054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Grafik 27" descr="wcII-300 Frontfolie Minus-Taste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7564" y="4788895"/>
            <a:ext cx="51054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Grafik 2469" descr="wcII-300 Frontfolie Infusionsflasche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6721" y="4784291"/>
            <a:ext cx="51054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feld 59"/>
          <p:cNvSpPr txBox="1"/>
          <p:nvPr/>
        </p:nvSpPr>
        <p:spPr>
          <a:xfrm>
            <a:off x="1569269" y="4142703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Bekleme konumundan cihazı çalıştırmak ve durdurmak için Açma/ Kapatma düğmesi</a:t>
            </a:r>
            <a:endParaRPr lang="tr-TR" sz="1400" dirty="0"/>
          </a:p>
        </p:txBody>
      </p:sp>
      <p:sp>
        <p:nvSpPr>
          <p:cNvPr id="62" name="Textfeld 61"/>
          <p:cNvSpPr txBox="1"/>
          <p:nvPr/>
        </p:nvSpPr>
        <p:spPr>
          <a:xfrm>
            <a:off x="1569269" y="4763616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0000"/>
                </a:solidFill>
                <a:ea typeface="Times New Roman"/>
                <a:cs typeface="Arial"/>
              </a:rPr>
              <a:t>Eğer üzerinde çarpı işareti bulunan </a:t>
            </a:r>
            <a:r>
              <a:rPr lang="tr-TR" sz="1400" dirty="0" err="1" smtClean="0">
                <a:solidFill>
                  <a:srgbClr val="000000"/>
                </a:solidFill>
                <a:ea typeface="Times New Roman"/>
                <a:cs typeface="Arial"/>
              </a:rPr>
              <a:t>infüzyon</a:t>
            </a:r>
            <a:r>
              <a:rPr lang="tr-TR" sz="1400" dirty="0" smtClean="0">
                <a:solidFill>
                  <a:srgbClr val="000000"/>
                </a:solidFill>
                <a:ea typeface="Times New Roman"/>
                <a:cs typeface="Arial"/>
              </a:rPr>
              <a:t> şişe sembolü </a:t>
            </a:r>
            <a:r>
              <a:rPr lang="tr-TR" sz="1400" dirty="0" smtClean="0">
                <a:solidFill>
                  <a:srgbClr val="000000"/>
                </a:solidFill>
                <a:ea typeface="Times New Roman"/>
                <a:cs typeface="Arial"/>
              </a:rPr>
              <a:t>sarı yanıyor ise ya şu anki sıcaklık ve/ veya şu anki ayar nokta değeri </a:t>
            </a:r>
            <a:r>
              <a:rPr lang="tr-TR" sz="1400" dirty="0" smtClean="0">
                <a:solidFill>
                  <a:srgbClr val="000000"/>
                </a:solidFill>
                <a:ea typeface="Times New Roman"/>
                <a:cs typeface="Arial"/>
              </a:rPr>
              <a:t>40°</a:t>
            </a:r>
            <a:r>
              <a:rPr lang="tr-TR" sz="1400" dirty="0" err="1" smtClean="0">
                <a:solidFill>
                  <a:srgbClr val="000000"/>
                </a:solidFill>
                <a:ea typeface="Times New Roman"/>
                <a:cs typeface="Arial"/>
              </a:rPr>
              <a:t>C’den</a:t>
            </a:r>
            <a:r>
              <a:rPr lang="tr-TR" sz="1400" dirty="0" smtClean="0">
                <a:solidFill>
                  <a:srgbClr val="000000"/>
                </a:solidFill>
                <a:ea typeface="Times New Roman"/>
                <a:cs typeface="Arial"/>
              </a:rPr>
              <a:t> daha yüksek olduğundan dolaba hiçbir </a:t>
            </a:r>
            <a:r>
              <a:rPr lang="tr-TR" sz="1400" dirty="0" err="1" smtClean="0">
                <a:solidFill>
                  <a:srgbClr val="000000"/>
                </a:solidFill>
                <a:ea typeface="Times New Roman"/>
                <a:cs typeface="Arial"/>
              </a:rPr>
              <a:t>infüzyon</a:t>
            </a:r>
            <a:r>
              <a:rPr lang="tr-TR" sz="1400" dirty="0" smtClean="0">
                <a:solidFill>
                  <a:srgbClr val="000000"/>
                </a:solidFill>
                <a:ea typeface="Times New Roman"/>
                <a:cs typeface="Arial"/>
              </a:rPr>
              <a:t> solüsyonu depolanmamalıdır.</a:t>
            </a:r>
            <a:endParaRPr lang="tr-TR" sz="1400" dirty="0" smtClean="0">
              <a:ea typeface="Times New Roman"/>
              <a:cs typeface="Arial"/>
            </a:endParaRPr>
          </a:p>
          <a:p>
            <a:endParaRPr lang="de-DE" sz="1400" dirty="0"/>
          </a:p>
        </p:txBody>
      </p:sp>
      <p:sp>
        <p:nvSpPr>
          <p:cNvPr id="64" name="Textfeld 63"/>
          <p:cNvSpPr txBox="1"/>
          <p:nvPr/>
        </p:nvSpPr>
        <p:spPr>
          <a:xfrm>
            <a:off x="5552404" y="425038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Sıcaklığı artırmak için artı düğmesi </a:t>
            </a:r>
            <a:endParaRPr lang="tr-TR" sz="1400" dirty="0"/>
          </a:p>
        </p:txBody>
      </p:sp>
      <p:sp>
        <p:nvSpPr>
          <p:cNvPr id="65" name="Textfeld 64"/>
          <p:cNvSpPr txBox="1"/>
          <p:nvPr/>
        </p:nvSpPr>
        <p:spPr>
          <a:xfrm>
            <a:off x="5552403" y="4862783"/>
            <a:ext cx="3340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Sıcaklığı azaltmak için eksi düğmesi</a:t>
            </a:r>
            <a:endParaRPr lang="de-DE" sz="1400" dirty="0"/>
          </a:p>
        </p:txBody>
      </p:sp>
      <p:sp>
        <p:nvSpPr>
          <p:cNvPr id="66" name="Textfeld 65"/>
          <p:cNvSpPr txBox="1"/>
          <p:nvPr/>
        </p:nvSpPr>
        <p:spPr>
          <a:xfrm>
            <a:off x="5552403" y="5403783"/>
            <a:ext cx="334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Ayar nokta değerini teyit için başlatma düğmesi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1103257"/>
            <a:ext cx="3564396" cy="51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827584" y="285293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 şalteri ile güç bağlantı soketi </a:t>
            </a:r>
            <a:endParaRPr lang="tr-TR" dirty="0"/>
          </a:p>
        </p:txBody>
      </p:sp>
      <p:sp>
        <p:nvSpPr>
          <p:cNvPr id="42" name="Textfeld 41"/>
          <p:cNvSpPr txBox="1"/>
          <p:nvPr/>
        </p:nvSpPr>
        <p:spPr>
          <a:xfrm>
            <a:off x="1187624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Kulp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6948264" y="17008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Batarya bölümü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7020272" y="299695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Cihaz taşınırken çekmecelerin her ikisini de kilitlemek için kilitleme düğmesi</a:t>
            </a:r>
            <a:endParaRPr lang="tr-TR" dirty="0"/>
          </a:p>
        </p:txBody>
      </p:sp>
      <p:cxnSp>
        <p:nvCxnSpPr>
          <p:cNvPr id="47" name="Gerade Verbindung 46"/>
          <p:cNvCxnSpPr>
            <a:stCxn id="42" idx="3"/>
          </p:cNvCxnSpPr>
          <p:nvPr/>
        </p:nvCxnSpPr>
        <p:spPr>
          <a:xfrm flipV="1">
            <a:off x="2123728" y="1340768"/>
            <a:ext cx="1800200" cy="32868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43" idx="1"/>
          </p:cNvCxnSpPr>
          <p:nvPr/>
        </p:nvCxnSpPr>
        <p:spPr>
          <a:xfrm flipH="1" flipV="1">
            <a:off x="6084168" y="1700808"/>
            <a:ext cx="864096" cy="323166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44" idx="1"/>
          </p:cNvCxnSpPr>
          <p:nvPr/>
        </p:nvCxnSpPr>
        <p:spPr>
          <a:xfrm flipH="1" flipV="1">
            <a:off x="5004048" y="2492904"/>
            <a:ext cx="2016224" cy="124271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41" idx="3"/>
          </p:cNvCxnSpPr>
          <p:nvPr/>
        </p:nvCxnSpPr>
        <p:spPr>
          <a:xfrm flipV="1">
            <a:off x="2411760" y="1700810"/>
            <a:ext cx="936104" cy="161379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899592" y="765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Arka görüntü</a:t>
            </a:r>
            <a:endParaRPr lang="en-US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6948264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Kenar koruma</a:t>
            </a:r>
            <a:endParaRPr lang="en-US" dirty="0"/>
          </a:p>
        </p:txBody>
      </p:sp>
      <p:cxnSp>
        <p:nvCxnSpPr>
          <p:cNvPr id="32" name="Gerade Verbindung 31"/>
          <p:cNvCxnSpPr>
            <a:stCxn id="30" idx="1"/>
          </p:cNvCxnSpPr>
          <p:nvPr/>
        </p:nvCxnSpPr>
        <p:spPr>
          <a:xfrm flipH="1">
            <a:off x="6372200" y="1165394"/>
            <a:ext cx="576064" cy="17537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907704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 şalteri </a:t>
            </a:r>
            <a:endParaRPr lang="en-US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635896" y="1052736"/>
            <a:ext cx="2347923" cy="2847975"/>
            <a:chOff x="5715163" y="1124744"/>
            <a:chExt cx="2347923" cy="28479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1124744"/>
              <a:ext cx="2266950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>
            <a:xfrm>
              <a:off x="5715163" y="2141821"/>
              <a:ext cx="21602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7" name="Gerade Verbindung 26"/>
          <p:cNvCxnSpPr>
            <a:stCxn id="20" idx="3"/>
          </p:cNvCxnSpPr>
          <p:nvPr/>
        </p:nvCxnSpPr>
        <p:spPr>
          <a:xfrm flipV="1">
            <a:off x="3347864" y="2276872"/>
            <a:ext cx="936104" cy="4726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228184" y="22768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 bağlama soketi 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1475656" y="14127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Kenar koruma</a:t>
            </a:r>
            <a:endParaRPr lang="en-US" dirty="0"/>
          </a:p>
        </p:txBody>
      </p:sp>
      <p:cxnSp>
        <p:nvCxnSpPr>
          <p:cNvPr id="34" name="Gerade Verbindung 33"/>
          <p:cNvCxnSpPr>
            <a:stCxn id="32" idx="3"/>
          </p:cNvCxnSpPr>
          <p:nvPr/>
        </p:nvCxnSpPr>
        <p:spPr>
          <a:xfrm flipV="1">
            <a:off x="3131840" y="1556792"/>
            <a:ext cx="1080120" cy="4065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24" idx="1"/>
          </p:cNvCxnSpPr>
          <p:nvPr/>
        </p:nvCxnSpPr>
        <p:spPr>
          <a:xfrm flipH="1" flipV="1">
            <a:off x="4860032" y="2204864"/>
            <a:ext cx="1368152" cy="39517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3390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53945"/>
            <a:ext cx="1440160" cy="14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feil nach rechts 40"/>
          <p:cNvSpPr/>
          <p:nvPr/>
        </p:nvSpPr>
        <p:spPr>
          <a:xfrm>
            <a:off x="4139952" y="5093861"/>
            <a:ext cx="864096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Geschweifte Klammer rechts 41"/>
          <p:cNvSpPr/>
          <p:nvPr/>
        </p:nvSpPr>
        <p:spPr>
          <a:xfrm>
            <a:off x="6660232" y="4437112"/>
            <a:ext cx="432048" cy="1656184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092280" y="4933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Çekmeceler nasıl kilitlenir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Rekabet 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08557" y="1412776"/>
            <a:ext cx="6471732" cy="13681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340605" y="1124744"/>
            <a:ext cx="215127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84620" y="1196752"/>
            <a:ext cx="197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Başlıca rakipler </a:t>
            </a:r>
            <a:endParaRPr lang="tr-TR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08557" y="1700808"/>
            <a:ext cx="647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/>
              <a:t> Sahara </a:t>
            </a:r>
            <a:r>
              <a:rPr lang="en-US" dirty="0" err="1" smtClean="0"/>
              <a:t>Thermobox</a:t>
            </a:r>
            <a:r>
              <a:rPr lang="en-US" dirty="0" smtClean="0"/>
              <a:t> – </a:t>
            </a:r>
            <a:r>
              <a:rPr lang="en-US" dirty="0" err="1" smtClean="0"/>
              <a:t>Sarstedt</a:t>
            </a:r>
            <a:r>
              <a:rPr lang="en-US" dirty="0" smtClean="0"/>
              <a:t> (</a:t>
            </a:r>
            <a:r>
              <a:rPr lang="tr-TR" dirty="0" smtClean="0"/>
              <a:t>Almanya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Warmingcabinet</a:t>
            </a:r>
            <a:r>
              <a:rPr lang="en-US" dirty="0" smtClean="0"/>
              <a:t> – </a:t>
            </a:r>
            <a:r>
              <a:rPr lang="en-US" dirty="0" err="1" smtClean="0"/>
              <a:t>Kanmed</a:t>
            </a:r>
            <a:r>
              <a:rPr lang="en-US" dirty="0" smtClean="0"/>
              <a:t> (</a:t>
            </a:r>
            <a:r>
              <a:rPr lang="tr-TR" dirty="0" smtClean="0"/>
              <a:t>İsveç</a:t>
            </a:r>
            <a:r>
              <a:rPr lang="en-US" dirty="0" smtClean="0"/>
              <a:t>)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Rekabet </a:t>
            </a:r>
            <a:endParaRPr lang="de-DE" dirty="0"/>
          </a:p>
        </p:txBody>
      </p:sp>
      <p:pic>
        <p:nvPicPr>
          <p:cNvPr id="4098" name="Picture 2" descr="http://img.medicalexpo.de/images_me/photo-g/warmende-schranke-labor-69921-632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218" y="2924944"/>
            <a:ext cx="1664606" cy="2189597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455166" y="1269176"/>
            <a:ext cx="407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Artıları</a:t>
            </a:r>
            <a:r>
              <a:rPr lang="tr-TR" sz="1600" b="1" dirty="0" smtClean="0"/>
              <a:t>:</a:t>
            </a:r>
            <a:endParaRPr lang="tr-TR" sz="1600" dirty="0" smtClean="0"/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İki farklı şekilde ayarlanabilen çekmeceler</a:t>
            </a:r>
            <a:endParaRPr lang="tr-TR" sz="16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455166" y="2195899"/>
            <a:ext cx="4077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Eksileri</a:t>
            </a:r>
            <a:r>
              <a:rPr lang="tr-TR" sz="1600" b="1" dirty="0" smtClean="0"/>
              <a:t>: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Yüksek enerji tüketimi (155 W karşı 95 W)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Uzun ısıtma zamana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Zayıf yalıtım 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Ağır</a:t>
            </a:r>
            <a:endParaRPr lang="tr-TR" sz="1600" dirty="0" smtClean="0"/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Kenar koruması yok</a:t>
            </a:r>
            <a:endParaRPr lang="tr-TR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427984" y="1268760"/>
            <a:ext cx="4167411" cy="3384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62962" y="5877272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http://www.sarstedt.com/php/main.php?newlanguage=en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9916" y="1044275"/>
            <a:ext cx="141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</a:t>
            </a:r>
            <a:r>
              <a:rPr lang="tr-TR" sz="1600" dirty="0" smtClean="0"/>
              <a:t>Almanya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611250" y="5085184"/>
            <a:ext cx="115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Thermobox</a:t>
            </a:r>
            <a:r>
              <a:rPr lang="tr-TR" sz="1600" dirty="0" smtClean="0"/>
              <a:t>  </a:t>
            </a:r>
            <a:endParaRPr lang="de-DE" sz="16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818330" y="1556792"/>
            <a:ext cx="332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Veri</a:t>
            </a:r>
            <a:r>
              <a:rPr lang="en-US" sz="1600" b="1" dirty="0" smtClean="0"/>
              <a:t>:</a:t>
            </a:r>
            <a:endParaRPr lang="en-US" sz="16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tr-TR" sz="1600" dirty="0" smtClean="0"/>
              <a:t>Sıcaklık aralığı: </a:t>
            </a:r>
            <a:r>
              <a:rPr lang="en-US" sz="1600" dirty="0" smtClean="0"/>
              <a:t>+37°C </a:t>
            </a:r>
            <a:r>
              <a:rPr lang="en-US" sz="1600" dirty="0" smtClean="0"/>
              <a:t>- +70°C</a:t>
            </a:r>
            <a:endParaRPr lang="en-US" sz="1600" dirty="0"/>
          </a:p>
        </p:txBody>
      </p:sp>
      <p:pic>
        <p:nvPicPr>
          <p:cNvPr id="4100" name="Picture 4" descr="http://www.hygienetage.at/Kongress_Folder/sarste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662" y="1034806"/>
            <a:ext cx="1622023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Rekabet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076996" y="1431122"/>
            <a:ext cx="446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Artıları</a:t>
            </a:r>
            <a:r>
              <a:rPr lang="tr-TR" sz="1600" b="1" dirty="0" smtClean="0"/>
              <a:t>:</a:t>
            </a:r>
            <a:endParaRPr lang="tr-TR" sz="1600" dirty="0" smtClean="0"/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 Cam kapılar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Raflar hareket ettirilebilir</a:t>
            </a:r>
            <a:endParaRPr lang="tr-TR" sz="16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076996" y="2651428"/>
            <a:ext cx="4464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Eksileri</a:t>
            </a:r>
            <a:r>
              <a:rPr lang="tr-TR" sz="1600" b="1" dirty="0" smtClean="0"/>
              <a:t>: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Yüksek enerji </a:t>
            </a:r>
            <a:r>
              <a:rPr lang="tr-TR" sz="1600" dirty="0" smtClean="0"/>
              <a:t>tüketimi (</a:t>
            </a:r>
            <a:r>
              <a:rPr lang="tr-TR" sz="1600" dirty="0" smtClean="0"/>
              <a:t>100-200 </a:t>
            </a:r>
            <a:r>
              <a:rPr lang="tr-TR" sz="1600" dirty="0" smtClean="0"/>
              <a:t>W karşı 95 W)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Ağır</a:t>
            </a:r>
            <a:endParaRPr lang="tr-TR" sz="1600" dirty="0" smtClean="0"/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Kenar koruması yok</a:t>
            </a:r>
          </a:p>
          <a:p>
            <a:pPr marL="268288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600" dirty="0" smtClean="0"/>
              <a:t>Tekerler sadece </a:t>
            </a:r>
            <a:r>
              <a:rPr lang="tr-TR" sz="1600" dirty="0" err="1" smtClean="0"/>
              <a:t>opsiyonel</a:t>
            </a:r>
            <a:r>
              <a:rPr lang="tr-TR" sz="1600" dirty="0" smtClean="0"/>
              <a:t> </a:t>
            </a:r>
            <a:endParaRPr lang="tr-TR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074898" y="1430706"/>
            <a:ext cx="4529550" cy="3150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62962" y="5877272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http://www.sarstedt.com/php/main.php?newlanguage=en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9916" y="1044275"/>
            <a:ext cx="141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</a:t>
            </a:r>
            <a:r>
              <a:rPr lang="tr-TR" sz="1600" dirty="0" smtClean="0"/>
              <a:t>İsveç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611250" y="5106670"/>
            <a:ext cx="188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/>
              <a:t>Warmingcabinet</a:t>
            </a:r>
            <a:endParaRPr lang="de-DE" sz="16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818330" y="1556792"/>
            <a:ext cx="332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 smtClean="0"/>
              <a:t>Veri</a:t>
            </a:r>
            <a:r>
              <a:rPr lang="en-US" sz="1600" b="1" dirty="0" smtClean="0"/>
              <a:t>:</a:t>
            </a:r>
            <a:endParaRPr lang="en-US" sz="16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tr-TR" sz="1600" dirty="0" smtClean="0"/>
              <a:t>Sıcaklık aralığı </a:t>
            </a:r>
            <a:r>
              <a:rPr lang="en-US" sz="1600" dirty="0" smtClean="0"/>
              <a:t>: </a:t>
            </a:r>
            <a:r>
              <a:rPr lang="en-US" sz="1600" dirty="0" smtClean="0"/>
              <a:t>+30°C - +50°C</a:t>
            </a:r>
            <a:endParaRPr lang="en-US" sz="1600" dirty="0"/>
          </a:p>
        </p:txBody>
      </p:sp>
      <p:pic>
        <p:nvPicPr>
          <p:cNvPr id="39938" name="Picture 2" descr="http://www.kanmed.se/client/images/kanme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1224136" cy="352551"/>
          </a:xfrm>
          <a:prstGeom prst="rect">
            <a:avLst/>
          </a:prstGeom>
          <a:noFill/>
        </p:spPr>
      </p:pic>
      <p:pic>
        <p:nvPicPr>
          <p:cNvPr id="39940" name="Picture 4" descr="http://www.kanmed.se/fileArchive/products/universal-warming-cabinet-small-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267652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Rekabet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83671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Isıtma zamanının kıyaslanması </a:t>
            </a:r>
            <a:r>
              <a:rPr lang="de-DE" sz="1600" dirty="0" smtClean="0"/>
              <a:t>*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5949280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*</a:t>
            </a:r>
            <a:r>
              <a:rPr lang="tr-TR" sz="1100" dirty="0" smtClean="0"/>
              <a:t>10 </a:t>
            </a:r>
            <a:r>
              <a:rPr lang="tr-TR" sz="1100" dirty="0" err="1" smtClean="0"/>
              <a:t>infüzyon</a:t>
            </a:r>
            <a:r>
              <a:rPr lang="tr-TR" sz="1100" dirty="0" smtClean="0"/>
              <a:t> şişesinin (her biri 1 litre) </a:t>
            </a:r>
            <a:r>
              <a:rPr lang="tr-TR" sz="1100" dirty="0" smtClean="0"/>
              <a:t>22°C </a:t>
            </a:r>
            <a:r>
              <a:rPr lang="tr-TR" sz="1100" dirty="0" smtClean="0"/>
              <a:t>den </a:t>
            </a:r>
            <a:r>
              <a:rPr lang="tr-TR" sz="1100" dirty="0" smtClean="0"/>
              <a:t> 37°</a:t>
            </a:r>
            <a:r>
              <a:rPr lang="tr-TR" sz="1100" dirty="0" err="1" smtClean="0"/>
              <a:t>C’ye</a:t>
            </a:r>
            <a:r>
              <a:rPr lang="tr-TR" sz="1100" dirty="0" smtClean="0"/>
              <a:t> ısıtmak için geçen zaman  (ortam sıcaklığı 21,5°C)</a:t>
            </a:r>
            <a:endParaRPr lang="tr-TR" sz="11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835696" y="1628800"/>
            <a:ext cx="0" cy="3960440"/>
          </a:xfrm>
          <a:prstGeom prst="line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835696" y="5589240"/>
            <a:ext cx="4392488" cy="0"/>
          </a:xfrm>
          <a:prstGeom prst="line">
            <a:avLst/>
          </a:prstGeom>
          <a:ln w="1587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195736" y="3771110"/>
            <a:ext cx="1008112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63888" y="2285836"/>
            <a:ext cx="1008112" cy="32847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932040" y="1970622"/>
            <a:ext cx="1008112" cy="36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1835696" y="3771110"/>
            <a:ext cx="36004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835696" y="2276872"/>
            <a:ext cx="172819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835696" y="1970910"/>
            <a:ext cx="3096344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img.medicalexpo.de/images_me/photo-g/warmende-schranke-labor-69921-632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46269"/>
            <a:ext cx="733976" cy="965461"/>
          </a:xfrm>
          <a:prstGeom prst="rect">
            <a:avLst/>
          </a:prstGeom>
          <a:noFill/>
        </p:spPr>
      </p:pic>
      <p:pic>
        <p:nvPicPr>
          <p:cNvPr id="20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29000" r="4326" b="11151"/>
          <a:stretch>
            <a:fillRect/>
          </a:stretch>
        </p:blipFill>
        <p:spPr bwMode="auto">
          <a:xfrm>
            <a:off x="2339752" y="4149080"/>
            <a:ext cx="730186" cy="945923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1619672" y="141277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Zaman </a:t>
            </a:r>
            <a:endParaRPr lang="de-DE" sz="1100" dirty="0"/>
          </a:p>
        </p:txBody>
      </p:sp>
      <p:sp>
        <p:nvSpPr>
          <p:cNvPr id="22" name="Textfeld 21"/>
          <p:cNvSpPr txBox="1"/>
          <p:nvPr/>
        </p:nvSpPr>
        <p:spPr>
          <a:xfrm>
            <a:off x="611560" y="3626806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Yaklaşık </a:t>
            </a:r>
            <a:r>
              <a:rPr lang="de-DE" sz="1200" b="1" dirty="0" smtClean="0"/>
              <a:t>5 </a:t>
            </a:r>
            <a:r>
              <a:rPr lang="tr-TR" sz="1200" b="1" dirty="0" smtClean="0"/>
              <a:t>saat</a:t>
            </a:r>
            <a:endParaRPr lang="de-DE" sz="12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11560" y="2132856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Yaklaşık </a:t>
            </a:r>
            <a:r>
              <a:rPr lang="de-DE" sz="1200" dirty="0" smtClean="0"/>
              <a:t> </a:t>
            </a:r>
            <a:r>
              <a:rPr lang="de-DE" sz="1200" b="1" dirty="0" smtClean="0"/>
              <a:t>9 </a:t>
            </a:r>
            <a:r>
              <a:rPr lang="tr-TR" sz="1200" b="1" dirty="0" smtClean="0"/>
              <a:t> saat</a:t>
            </a:r>
            <a:endParaRPr lang="de-DE" sz="12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539552" y="1835859"/>
            <a:ext cx="12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Yaklaşık </a:t>
            </a:r>
            <a:r>
              <a:rPr lang="de-DE" sz="1200" dirty="0" smtClean="0"/>
              <a:t> </a:t>
            </a:r>
            <a:r>
              <a:rPr lang="de-DE" sz="1200" b="1" dirty="0" smtClean="0"/>
              <a:t>10 </a:t>
            </a:r>
            <a:r>
              <a:rPr lang="tr-TR" sz="1200" b="1" dirty="0" smtClean="0"/>
              <a:t> saat</a:t>
            </a:r>
            <a:endParaRPr lang="de-DE" sz="1200" b="1" dirty="0"/>
          </a:p>
        </p:txBody>
      </p:sp>
      <p:pic>
        <p:nvPicPr>
          <p:cNvPr id="26" name="Picture 4" descr="K:\Export\CD-Rom\2012\Deutsch\Pictures\High resolution pictures\Warming center1b-frei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429000"/>
            <a:ext cx="720080" cy="960203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6300192" y="3751872"/>
            <a:ext cx="2520280" cy="147732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Yeni </a:t>
            </a:r>
            <a:r>
              <a:rPr lang="tr-TR" dirty="0" err="1" smtClean="0"/>
              <a:t>Warming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II 10 </a:t>
            </a:r>
            <a:r>
              <a:rPr lang="tr-TR" dirty="0" err="1" smtClean="0"/>
              <a:t>infüzyon</a:t>
            </a:r>
            <a:r>
              <a:rPr lang="tr-TR" dirty="0" smtClean="0"/>
              <a:t> şişesini </a:t>
            </a:r>
            <a:r>
              <a:rPr lang="tr-TR" dirty="0" smtClean="0"/>
              <a:t>diğer ürünler ile kıyaslandığında % 50 daha az zamanda ısıtır ! </a:t>
            </a:r>
            <a:endParaRPr lang="tr-TR" dirty="0"/>
          </a:p>
        </p:txBody>
      </p:sp>
      <p:sp>
        <p:nvSpPr>
          <p:cNvPr id="25" name="Rechteckiger Pfeil 24"/>
          <p:cNvSpPr/>
          <p:nvPr/>
        </p:nvSpPr>
        <p:spPr>
          <a:xfrm rot="5400000">
            <a:off x="6228184" y="2780928"/>
            <a:ext cx="792088" cy="792088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339752" y="522920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New WC II</a:t>
            </a:r>
            <a:endParaRPr lang="de-DE" sz="800" dirty="0"/>
          </a:p>
        </p:txBody>
      </p:sp>
      <p:sp>
        <p:nvSpPr>
          <p:cNvPr id="29" name="Textfeld 28"/>
          <p:cNvSpPr txBox="1"/>
          <p:nvPr/>
        </p:nvSpPr>
        <p:spPr>
          <a:xfrm>
            <a:off x="3707904" y="450912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/>
              <a:t>previuous</a:t>
            </a:r>
            <a:r>
              <a:rPr lang="de-DE" sz="800" dirty="0" smtClean="0"/>
              <a:t> WC II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5076056" y="41490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Sahara Thermobox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Rekabet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836712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Bekleme konumunda güç tüketimi </a:t>
            </a:r>
            <a:endParaRPr lang="de-DE" sz="16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691680" y="1340768"/>
            <a:ext cx="0" cy="3888432"/>
          </a:xfrm>
          <a:prstGeom prst="line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691680" y="5229200"/>
            <a:ext cx="3312368" cy="0"/>
          </a:xfrm>
          <a:prstGeom prst="line">
            <a:avLst/>
          </a:prstGeom>
          <a:ln w="1587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141658" y="4500155"/>
            <a:ext cx="1008112" cy="702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653826" y="1619835"/>
            <a:ext cx="1008112" cy="35824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47708" y="4355851"/>
            <a:ext cx="1008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/>
              <a:t>1.2 W</a:t>
            </a:r>
            <a:endParaRPr lang="de-DE" sz="1200" b="1" dirty="0"/>
          </a:p>
        </p:txBody>
      </p:sp>
      <p:cxnSp>
        <p:nvCxnSpPr>
          <p:cNvPr id="23" name="Gerade Verbindung 22"/>
          <p:cNvCxnSpPr/>
          <p:nvPr/>
        </p:nvCxnSpPr>
        <p:spPr>
          <a:xfrm>
            <a:off x="1691680" y="4500155"/>
            <a:ext cx="432048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47708" y="1475531"/>
            <a:ext cx="1008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/>
              <a:t>6.4 W</a:t>
            </a:r>
            <a:endParaRPr lang="de-DE" sz="1200" b="1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1691680" y="1619835"/>
            <a:ext cx="1944216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img.medicalexpo.de/images_me/photo-g/warmende-schranke-labor-69921-632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12976"/>
            <a:ext cx="517952" cy="681306"/>
          </a:xfrm>
          <a:prstGeom prst="rect">
            <a:avLst/>
          </a:prstGeom>
          <a:noFill/>
        </p:spPr>
      </p:pic>
      <p:pic>
        <p:nvPicPr>
          <p:cNvPr id="28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29000" r="4326" b="11151"/>
          <a:stretch>
            <a:fillRect/>
          </a:stretch>
        </p:blipFill>
        <p:spPr bwMode="auto">
          <a:xfrm>
            <a:off x="2393829" y="4536015"/>
            <a:ext cx="507845" cy="657891"/>
          </a:xfrm>
          <a:prstGeom prst="rect">
            <a:avLst/>
          </a:prstGeom>
          <a:noFill/>
        </p:spPr>
      </p:pic>
      <p:sp>
        <p:nvSpPr>
          <p:cNvPr id="29" name="Textfeld 28"/>
          <p:cNvSpPr txBox="1"/>
          <p:nvPr/>
        </p:nvSpPr>
        <p:spPr>
          <a:xfrm>
            <a:off x="5868144" y="2348880"/>
            <a:ext cx="2520280" cy="1754326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Bekleme konumunda yeni </a:t>
            </a:r>
            <a:r>
              <a:rPr lang="tr-TR" dirty="0" err="1" smtClean="0"/>
              <a:t>Warming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II diğer rakip cihazlar ile mukayese edildiğinde 5 kat daha az enerji tüketir! </a:t>
            </a:r>
            <a:endParaRPr lang="tr-TR" dirty="0"/>
          </a:p>
        </p:txBody>
      </p:sp>
      <p:sp>
        <p:nvSpPr>
          <p:cNvPr id="30" name="Textfeld 29"/>
          <p:cNvSpPr txBox="1"/>
          <p:nvPr/>
        </p:nvSpPr>
        <p:spPr>
          <a:xfrm>
            <a:off x="3464985" y="54093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</a:t>
            </a:r>
            <a:r>
              <a:rPr lang="tr-TR" dirty="0" smtClean="0"/>
              <a:t>iğer rakip cihazlar ile </a:t>
            </a:r>
            <a:r>
              <a:rPr lang="tr-TR" dirty="0" smtClean="0"/>
              <a:t>kıyaslandığında</a:t>
            </a:r>
            <a:r>
              <a:rPr lang="en-US" dirty="0" smtClean="0"/>
              <a:t> Warming Center </a:t>
            </a:r>
            <a:r>
              <a:rPr lang="en-US" dirty="0" smtClean="0"/>
              <a:t>II</a:t>
            </a:r>
            <a:r>
              <a:rPr lang="tr-TR" dirty="0" smtClean="0"/>
              <a:t>’in çok daha fazla enerji verimli olduğu açıkça kanıtlanmıştır!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Pfeil nach rechts 30"/>
          <p:cNvSpPr/>
          <p:nvPr/>
        </p:nvSpPr>
        <p:spPr>
          <a:xfrm>
            <a:off x="1763688" y="5517232"/>
            <a:ext cx="1512168" cy="6480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0642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76" t="28350" r="3150" b="8651"/>
          <a:stretch>
            <a:fillRect/>
          </a:stretch>
        </p:blipFill>
        <p:spPr bwMode="auto">
          <a:xfrm>
            <a:off x="683568" y="1592796"/>
            <a:ext cx="2754306" cy="3672408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3753796"/>
            <a:ext cx="5283768" cy="23395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851921" y="3465764"/>
            <a:ext cx="187220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95937" y="35377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Neden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419872" y="3906161"/>
            <a:ext cx="53557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smtClean="0"/>
              <a:t>Klinik </a:t>
            </a:r>
            <a:r>
              <a:rPr lang="tr-TR" dirty="0" smtClean="0"/>
              <a:t>içerisindeki her yerde mobil ısı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smtClean="0"/>
              <a:t>Çalıştırılması </a:t>
            </a:r>
            <a:r>
              <a:rPr lang="tr-TR" dirty="0" smtClean="0"/>
              <a:t>basit ve güvenli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smtClean="0"/>
              <a:t>Ön </a:t>
            </a:r>
            <a:r>
              <a:rPr lang="tr-TR" dirty="0" smtClean="0"/>
              <a:t>ısıtma ve ısıyı </a:t>
            </a:r>
            <a:r>
              <a:rPr lang="tr-TR" dirty="0" smtClean="0">
                <a:solidFill>
                  <a:srgbClr val="C00000"/>
                </a:solidFill>
              </a:rPr>
              <a:t>+35°C </a:t>
            </a:r>
            <a:r>
              <a:rPr lang="tr-TR" dirty="0" smtClean="0"/>
              <a:t>ile</a:t>
            </a:r>
            <a:r>
              <a:rPr lang="tr-TR" dirty="0" smtClean="0">
                <a:solidFill>
                  <a:srgbClr val="C00000"/>
                </a:solidFill>
              </a:rPr>
              <a:t> +55°C </a:t>
            </a:r>
            <a:r>
              <a:rPr lang="tr-TR" dirty="0" smtClean="0"/>
              <a:t>arasındaki düzeyde korur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V</a:t>
            </a:r>
            <a:r>
              <a:rPr lang="tr-TR" dirty="0" smtClean="0"/>
              <a:t>ücut </a:t>
            </a:r>
            <a:r>
              <a:rPr lang="tr-TR" dirty="0" smtClean="0"/>
              <a:t>ısısında düşmeyi (</a:t>
            </a:r>
            <a:r>
              <a:rPr lang="tr-TR" dirty="0" err="1" smtClean="0"/>
              <a:t>hipotermiyi</a:t>
            </a:r>
            <a:r>
              <a:rPr lang="tr-TR" dirty="0" smtClean="0"/>
              <a:t>) önler </a:t>
            </a:r>
          </a:p>
        </p:txBody>
      </p:sp>
      <p:sp>
        <p:nvSpPr>
          <p:cNvPr id="8" name="Rechteck 7"/>
          <p:cNvSpPr/>
          <p:nvPr/>
        </p:nvSpPr>
        <p:spPr>
          <a:xfrm>
            <a:off x="3203848" y="1412776"/>
            <a:ext cx="5283768" cy="12241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680721" y="1124744"/>
            <a:ext cx="187220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824737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Nedir 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48672" y="1700808"/>
            <a:ext cx="51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dirty="0" smtClean="0"/>
              <a:t> </a:t>
            </a:r>
            <a:r>
              <a:rPr lang="tr-TR" dirty="0" smtClean="0"/>
              <a:t>H</a:t>
            </a:r>
            <a:r>
              <a:rPr lang="tr-TR" dirty="0" smtClean="0"/>
              <a:t>astalarınızın  </a:t>
            </a:r>
            <a:r>
              <a:rPr lang="tr-TR" dirty="0" smtClean="0"/>
              <a:t>sağlığı için</a:t>
            </a:r>
            <a:r>
              <a:rPr lang="tr-TR" b="1" dirty="0" smtClean="0"/>
              <a:t> </a:t>
            </a:r>
            <a:r>
              <a:rPr lang="tr-TR" b="1" dirty="0" err="1" smtClean="0"/>
              <a:t>infüzyonları</a:t>
            </a:r>
            <a:r>
              <a:rPr lang="tr-TR" b="1" dirty="0" smtClean="0"/>
              <a:t> </a:t>
            </a:r>
            <a:r>
              <a:rPr lang="tr-TR" dirty="0" smtClean="0"/>
              <a:t>ve </a:t>
            </a:r>
            <a:r>
              <a:rPr lang="tr-TR" b="1" dirty="0" smtClean="0"/>
              <a:t>tekstilleri</a:t>
            </a:r>
            <a:r>
              <a:rPr lang="tr-TR" dirty="0" smtClean="0"/>
              <a:t> ısıtır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48672" y="1116931"/>
            <a:ext cx="5283768" cy="520135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0642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76" t="28350" r="3150" b="8651"/>
          <a:stretch>
            <a:fillRect/>
          </a:stretch>
        </p:blipFill>
        <p:spPr bwMode="auto">
          <a:xfrm>
            <a:off x="684213" y="1556792"/>
            <a:ext cx="3024981" cy="4033308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3680721" y="828899"/>
            <a:ext cx="187220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824736" y="900907"/>
            <a:ext cx="19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Yeni olan nedir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48672" y="1214682"/>
            <a:ext cx="5355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tr-TR" dirty="0" smtClean="0"/>
              <a:t> Büyük kapasite  (40 şişe her biri 1000 ml)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tr-TR" dirty="0" smtClean="0"/>
              <a:t> Ayarlanabilir sıcaklık ayarı (kullanıcı tarafından):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-"/>
              <a:tabLst>
                <a:tab pos="271463" algn="l"/>
              </a:tabLst>
            </a:pPr>
            <a:r>
              <a:rPr lang="tr-TR" dirty="0" smtClean="0"/>
              <a:t> </a:t>
            </a:r>
            <a:r>
              <a:rPr lang="tr-TR" dirty="0" err="1" smtClean="0"/>
              <a:t>İnfüzyonlar</a:t>
            </a:r>
            <a:r>
              <a:rPr lang="tr-TR" dirty="0" smtClean="0"/>
              <a:t> için +35°C  ile + 40°C arasında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-"/>
              <a:tabLst>
                <a:tab pos="271463" algn="l"/>
              </a:tabLst>
            </a:pPr>
            <a:r>
              <a:rPr lang="tr-TR" dirty="0" smtClean="0"/>
              <a:t> Tekstiller için +41°C ile +55 °C arasında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tr-TR" dirty="0" smtClean="0"/>
              <a:t> Enerji verimliliği: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-"/>
              <a:tabLst>
                <a:tab pos="271463" algn="l"/>
              </a:tabLst>
            </a:pPr>
            <a:r>
              <a:rPr lang="tr-TR" dirty="0" smtClean="0"/>
              <a:t>  Yeni/ enerji tasarruflu yalıtım nedeni ile diğer cihazlarla mukayese edildiğinde % 50 daha az enerji tüketimi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-"/>
              <a:tabLst>
                <a:tab pos="271463" algn="l"/>
              </a:tabLst>
            </a:pPr>
            <a:r>
              <a:rPr lang="tr-TR" dirty="0" smtClean="0"/>
              <a:t>  Daha önceki model ile mukayese edildiğinde sıvıları ısıtmada % 50 zaman tasarrufu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tr-TR" dirty="0" smtClean="0"/>
              <a:t> Göstergenin </a:t>
            </a:r>
            <a:r>
              <a:rPr lang="tr-TR" dirty="0" err="1" smtClean="0"/>
              <a:t>opsiyonel</a:t>
            </a:r>
            <a:r>
              <a:rPr lang="tr-TR" dirty="0" smtClean="0"/>
              <a:t> olarak batarya ile çalışması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tr-TR" dirty="0" smtClean="0"/>
              <a:t> Aksesuarlar: veri kaydedici ve ayırma sistemi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5205984" y="4160519"/>
            <a:ext cx="2007616" cy="1300480"/>
          </a:xfrm>
          <a:prstGeom prst="roundRect">
            <a:avLst>
              <a:gd name="adj" fmla="val 10000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Abgerundetes Rechteck 4"/>
          <p:cNvSpPr/>
          <p:nvPr/>
        </p:nvSpPr>
        <p:spPr>
          <a:xfrm>
            <a:off x="1930400" y="4160519"/>
            <a:ext cx="2007616" cy="1300480"/>
          </a:xfrm>
          <a:prstGeom prst="roundRect">
            <a:avLst>
              <a:gd name="adj" fmla="val 10000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Abgerundetes Rechteck 5"/>
          <p:cNvSpPr/>
          <p:nvPr/>
        </p:nvSpPr>
        <p:spPr>
          <a:xfrm>
            <a:off x="5205984" y="1397000"/>
            <a:ext cx="2007616" cy="1300480"/>
          </a:xfrm>
          <a:prstGeom prst="roundRect">
            <a:avLst>
              <a:gd name="adj" fmla="val 10000"/>
            </a:avLst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Abgerundetes Rechteck 6"/>
          <p:cNvSpPr/>
          <p:nvPr/>
        </p:nvSpPr>
        <p:spPr>
          <a:xfrm>
            <a:off x="1930400" y="1397000"/>
            <a:ext cx="2007616" cy="1300480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orte 7">
            <a:hlinkClick r:id="rId2" action="ppaction://hlinksldjump"/>
          </p:cNvPr>
          <p:cNvSpPr/>
          <p:nvPr/>
        </p:nvSpPr>
        <p:spPr>
          <a:xfrm>
            <a:off x="2771648" y="1628647"/>
            <a:ext cx="1759712" cy="1759712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orte 8">
            <a:hlinkClick r:id="" action="ppaction://noaction"/>
          </p:cNvPr>
          <p:cNvSpPr/>
          <p:nvPr/>
        </p:nvSpPr>
        <p:spPr>
          <a:xfrm rot="5400000">
            <a:off x="4612640" y="1628647"/>
            <a:ext cx="1759712" cy="1759712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orte 9">
            <a:hlinkClick r:id="" action="ppaction://noaction"/>
          </p:cNvPr>
          <p:cNvSpPr/>
          <p:nvPr/>
        </p:nvSpPr>
        <p:spPr>
          <a:xfrm rot="10800000">
            <a:off x="4612640" y="3469640"/>
            <a:ext cx="1759712" cy="1759712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orte 10">
            <a:hlinkClick r:id="" action="ppaction://noaction"/>
          </p:cNvPr>
          <p:cNvSpPr/>
          <p:nvPr/>
        </p:nvSpPr>
        <p:spPr>
          <a:xfrm rot="16200000">
            <a:off x="2771648" y="3469640"/>
            <a:ext cx="1759712" cy="1759712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feld 11"/>
          <p:cNvSpPr txBox="1"/>
          <p:nvPr/>
        </p:nvSpPr>
        <p:spPr>
          <a:xfrm>
            <a:off x="2915816" y="2447783"/>
            <a:ext cx="1368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G</a:t>
            </a:r>
            <a:r>
              <a:rPr lang="tr-TR" sz="2800" b="1" dirty="0" smtClean="0"/>
              <a:t>üvenli</a:t>
            </a:r>
            <a:endParaRPr lang="de-DE" sz="2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733946" y="2447783"/>
            <a:ext cx="12961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B</a:t>
            </a:r>
            <a:r>
              <a:rPr lang="tr-TR" sz="2800" b="1" dirty="0" smtClean="0"/>
              <a:t>asit</a:t>
            </a:r>
            <a:endParaRPr lang="de-DE" sz="2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2771800" y="3861048"/>
            <a:ext cx="15841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D</a:t>
            </a:r>
            <a:r>
              <a:rPr lang="tr-TR" sz="2800" b="1" dirty="0" smtClean="0"/>
              <a:t>ayanıklı</a:t>
            </a:r>
            <a:endParaRPr lang="de-DE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733946" y="3861048"/>
            <a:ext cx="12961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H</a:t>
            </a:r>
            <a:r>
              <a:rPr lang="tr-TR" sz="2800" b="1" dirty="0" smtClean="0"/>
              <a:t>ızlı</a:t>
            </a:r>
            <a:endParaRPr lang="de-DE" sz="28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890061" y="4807858"/>
            <a:ext cx="2048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 smtClean="0"/>
              <a:t> </a:t>
            </a:r>
            <a:r>
              <a:rPr lang="tr-TR" dirty="0" smtClean="0"/>
              <a:t>Alman malı kalitesi 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899027" y="1439671"/>
            <a:ext cx="212409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de-DE" dirty="0" smtClean="0"/>
              <a:t> </a:t>
            </a:r>
            <a:r>
              <a:rPr lang="tr-TR" dirty="0" err="1" smtClean="0"/>
              <a:t>Hipotermiyi</a:t>
            </a:r>
            <a:r>
              <a:rPr lang="tr-TR" dirty="0" smtClean="0"/>
              <a:t> (vücut ısısının düşmesini) önler 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5139099" y="1439632"/>
            <a:ext cx="21692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Kolay kullanılabilir gösterge</a:t>
            </a:r>
            <a:endParaRPr lang="tr-TR" dirty="0"/>
          </a:p>
        </p:txBody>
      </p:sp>
      <p:sp>
        <p:nvSpPr>
          <p:cNvPr id="19" name="Textfeld 18"/>
          <p:cNvSpPr txBox="1"/>
          <p:nvPr/>
        </p:nvSpPr>
        <p:spPr>
          <a:xfrm>
            <a:off x="5229036" y="4536015"/>
            <a:ext cx="19714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Tüm şişeler, tekstiller ve aletler için uygun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2339752" y="1412776"/>
            <a:ext cx="5112568" cy="417646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orte 4">
            <a:hlinkClick r:id="" action="ppaction://noaction"/>
          </p:cNvPr>
          <p:cNvSpPr>
            <a:spLocks/>
          </p:cNvSpPr>
          <p:nvPr/>
        </p:nvSpPr>
        <p:spPr>
          <a:xfrm>
            <a:off x="5652120" y="3221653"/>
            <a:ext cx="3040782" cy="3040782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feld 5"/>
          <p:cNvSpPr txBox="1"/>
          <p:nvPr/>
        </p:nvSpPr>
        <p:spPr>
          <a:xfrm>
            <a:off x="2348717" y="1394846"/>
            <a:ext cx="5373418" cy="46628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tr-TR" dirty="0" err="1" smtClean="0"/>
              <a:t>Hipotermiyi</a:t>
            </a:r>
            <a:r>
              <a:rPr lang="tr-TR" dirty="0" smtClean="0"/>
              <a:t> önler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Yedek batarya (</a:t>
            </a:r>
            <a:r>
              <a:rPr lang="tr-TR" dirty="0" err="1" smtClean="0"/>
              <a:t>opsiyonel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Aşırı ısınmayı önleyen elektronik ve mekanik sensor aygıtları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Sıcak </a:t>
            </a:r>
            <a:r>
              <a:rPr lang="tr-TR" dirty="0" err="1" smtClean="0"/>
              <a:t>infüzyonlar</a:t>
            </a:r>
            <a:r>
              <a:rPr lang="tr-TR" dirty="0" smtClean="0"/>
              <a:t> nedeni ile iyileşme sürecini hızlandırır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Eğer çekmece 1 dakikadan daha uzun süre açık bırakılır ise alarm verir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Enerji tasarruflu yalıtım (gövde)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Güvenle kullanım için çekmecenin çıkması önleyen  </a:t>
            </a:r>
            <a:r>
              <a:rPr lang="tr-TR" smtClean="0"/>
              <a:t>mekanik  engelleme</a:t>
            </a:r>
            <a:endParaRPr lang="tr-TR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372200" y="4725144"/>
            <a:ext cx="16561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G</a:t>
            </a:r>
            <a:r>
              <a:rPr lang="tr-TR" sz="2800" b="1" dirty="0" smtClean="0"/>
              <a:t>üvenli </a:t>
            </a:r>
            <a:endParaRPr lang="de-DE" sz="2800" b="1" dirty="0"/>
          </a:p>
        </p:txBody>
      </p:sp>
      <p:sp>
        <p:nvSpPr>
          <p:cNvPr id="9" name="Ellipse 8"/>
          <p:cNvSpPr/>
          <p:nvPr/>
        </p:nvSpPr>
        <p:spPr>
          <a:xfrm>
            <a:off x="2043043" y="1053024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0" rIns="0" bIns="72000" rtlCol="0" anchor="ctr"/>
          <a:lstStyle/>
          <a:p>
            <a:pPr algn="ctr"/>
            <a:r>
              <a:rPr lang="de-DE" sz="5400" b="1" dirty="0" smtClean="0"/>
              <a:t>+</a:t>
            </a:r>
            <a:endParaRPr lang="de-DE" sz="5400" b="1" dirty="0"/>
          </a:p>
        </p:txBody>
      </p:sp>
      <p:pic>
        <p:nvPicPr>
          <p:cNvPr id="10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76" t="28350" r="3150" b="8651"/>
          <a:stretch>
            <a:fillRect/>
          </a:stretch>
        </p:blipFill>
        <p:spPr bwMode="auto">
          <a:xfrm>
            <a:off x="827584" y="4221510"/>
            <a:ext cx="16201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169417" y="1376916"/>
            <a:ext cx="5040560" cy="417646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6858614" y="1107102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0" rIns="0" bIns="72000" rtlCol="0" anchor="ctr"/>
          <a:lstStyle/>
          <a:p>
            <a:pPr algn="ctr"/>
            <a:r>
              <a:rPr lang="de-DE" sz="5400" b="1" dirty="0" smtClean="0"/>
              <a:t>+</a:t>
            </a:r>
            <a:endParaRPr lang="de-DE" sz="5400" b="1" dirty="0"/>
          </a:p>
        </p:txBody>
      </p:sp>
      <p:sp>
        <p:nvSpPr>
          <p:cNvPr id="4" name="Torte 3">
            <a:hlinkClick r:id="" action="ppaction://noaction"/>
          </p:cNvPr>
          <p:cNvSpPr/>
          <p:nvPr/>
        </p:nvSpPr>
        <p:spPr>
          <a:xfrm rot="5400000">
            <a:off x="899592" y="3195046"/>
            <a:ext cx="3042000" cy="3042000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feld 4"/>
          <p:cNvSpPr txBox="1"/>
          <p:nvPr/>
        </p:nvSpPr>
        <p:spPr>
          <a:xfrm>
            <a:off x="1475656" y="4779222"/>
            <a:ext cx="12961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B</a:t>
            </a:r>
            <a:r>
              <a:rPr lang="tr-TR" sz="2800" b="1" dirty="0" smtClean="0"/>
              <a:t>asit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267744" y="1545343"/>
            <a:ext cx="4802119" cy="30008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tr-TR" dirty="0" smtClean="0"/>
              <a:t>Dolabın mobil taşıma sistemi nedeni ile ihtiyaç duyulan yerlerde sıcak </a:t>
            </a:r>
            <a:r>
              <a:rPr lang="tr-TR" dirty="0" err="1" smtClean="0"/>
              <a:t>infüzyonlar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 Yeni ve kolay kullanımlı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Arka tarafta bulunan taşıma kolunun kolay kullanımı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C00000"/>
                </a:solidFill>
              </a:rPr>
              <a:t>P</a:t>
            </a:r>
            <a:r>
              <a:rPr lang="tr-TR" b="1" dirty="0" err="1" smtClean="0">
                <a:solidFill>
                  <a:srgbClr val="C00000"/>
                </a:solidFill>
              </a:rPr>
              <a:t>lasma</a:t>
            </a:r>
            <a:r>
              <a:rPr lang="tr-TR" b="1" dirty="0" err="1" smtClean="0">
                <a:solidFill>
                  <a:schemeClr val="bg1">
                    <a:lumMod val="50000"/>
                  </a:schemeClr>
                </a:solidFill>
              </a:rPr>
              <a:t>therm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dirty="0" smtClean="0"/>
              <a:t>için standart dolap </a:t>
            </a:r>
          </a:p>
          <a:p>
            <a:pPr marL="7191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Göstergenin batarya ile çalışması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868144" y="4437112"/>
            <a:ext cx="2470530" cy="12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186195" y="1610582"/>
            <a:ext cx="5040560" cy="417646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6875392" y="1340768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0" rIns="0" bIns="72000" rtlCol="0" anchor="ctr"/>
          <a:lstStyle/>
          <a:p>
            <a:pPr algn="ctr"/>
            <a:r>
              <a:rPr lang="de-DE" sz="5400" b="1" dirty="0" smtClean="0"/>
              <a:t>+</a:t>
            </a:r>
            <a:endParaRPr lang="de-DE" sz="5400" b="1" dirty="0"/>
          </a:p>
        </p:txBody>
      </p:sp>
      <p:sp>
        <p:nvSpPr>
          <p:cNvPr id="4" name="Torte 3">
            <a:hlinkClick r:id="" action="ppaction://noaction"/>
          </p:cNvPr>
          <p:cNvSpPr/>
          <p:nvPr/>
        </p:nvSpPr>
        <p:spPr>
          <a:xfrm rot="10800000">
            <a:off x="899017" y="899467"/>
            <a:ext cx="3042000" cy="3042000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feld 4"/>
          <p:cNvSpPr txBox="1"/>
          <p:nvPr/>
        </p:nvSpPr>
        <p:spPr>
          <a:xfrm>
            <a:off x="1511516" y="1835571"/>
            <a:ext cx="12961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H</a:t>
            </a:r>
            <a:r>
              <a:rPr lang="tr-TR" sz="2800" b="1" dirty="0" smtClean="0"/>
              <a:t>ızlı</a:t>
            </a:r>
            <a:endParaRPr lang="de-DE" sz="2800" b="1" dirty="0"/>
          </a:p>
        </p:txBody>
      </p:sp>
      <p:sp>
        <p:nvSpPr>
          <p:cNvPr id="14" name="Rechteck 13"/>
          <p:cNvSpPr/>
          <p:nvPr/>
        </p:nvSpPr>
        <p:spPr>
          <a:xfrm>
            <a:off x="3879288" y="1619631"/>
            <a:ext cx="3285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tr-TR" dirty="0" smtClean="0"/>
              <a:t>Daha önceki modelle kıyasla sıvılar ısıtılırken % 50 zaman tasarrufu</a:t>
            </a:r>
          </a:p>
        </p:txBody>
      </p:sp>
      <p:sp>
        <p:nvSpPr>
          <p:cNvPr id="15" name="Rechteck 14"/>
          <p:cNvSpPr/>
          <p:nvPr/>
        </p:nvSpPr>
        <p:spPr>
          <a:xfrm>
            <a:off x="2276797" y="4014117"/>
            <a:ext cx="3483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 Yaklaşık 8 saat içerisinde 40 </a:t>
            </a:r>
            <a:r>
              <a:rPr lang="tr-TR" dirty="0" err="1" smtClean="0"/>
              <a:t>infüzyon</a:t>
            </a:r>
            <a:r>
              <a:rPr lang="tr-TR" dirty="0" smtClean="0"/>
              <a:t> şişesi 37 </a:t>
            </a:r>
            <a:r>
              <a:rPr lang="tr-TR" baseline="30000" dirty="0" smtClean="0"/>
              <a:t>0</a:t>
            </a:r>
            <a:r>
              <a:rPr lang="tr-TR" dirty="0" smtClean="0"/>
              <a:t>C’ye ısıtılır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Sistem testi için kolay kullanımlı anahtar şalteri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75856" y="2828358"/>
            <a:ext cx="37444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tr-TR" dirty="0" smtClean="0"/>
              <a:t>Büyük kapasite – her çekmecede-  20 aval 1000 ml veya 18 yuvarlak 1000 ml şişeye kadar yer imkanı sağlar </a:t>
            </a:r>
          </a:p>
        </p:txBody>
      </p:sp>
      <p:pic>
        <p:nvPicPr>
          <p:cNvPr id="12" name="Picture 2" descr="K:\Produkte\warming center II 300\Marketing Produkt\Bilder\Freigestellt\wc II 300_ohne zubehör_Flaschen_schublade offen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76" t="28350" r="3150" b="8651"/>
          <a:stretch>
            <a:fillRect/>
          </a:stretch>
        </p:blipFill>
        <p:spPr bwMode="auto">
          <a:xfrm>
            <a:off x="6533901" y="3140968"/>
            <a:ext cx="2430587" cy="324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2195736" y="1628800"/>
            <a:ext cx="5040560" cy="417646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2213954" y="1376628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0" rIns="0" bIns="72000" rtlCol="0" anchor="ctr"/>
          <a:lstStyle/>
          <a:p>
            <a:pPr algn="ctr"/>
            <a:r>
              <a:rPr lang="de-DE" sz="5400" b="1" dirty="0" smtClean="0"/>
              <a:t>+</a:t>
            </a:r>
            <a:endParaRPr lang="de-DE" sz="5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492732" y="1827182"/>
            <a:ext cx="3951475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tr-TR" dirty="0" smtClean="0"/>
              <a:t>Alman malı kalitesinde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Frenlemeli tekeler ile dayanıklı ve esnek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Yeni ısıtma teknolojisi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Mobil kullanıma alındığında bile sıcaklık dengesini garanti eder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dirty="0" smtClean="0"/>
              <a:t> Daimi kalite güvencesi nedeni ile yüksek güvenilirlikli (ISO Sertifikalı )</a:t>
            </a:r>
          </a:p>
        </p:txBody>
      </p:sp>
      <p:sp>
        <p:nvSpPr>
          <p:cNvPr id="4" name="Torte 3">
            <a:hlinkClick r:id="" action="ppaction://noaction"/>
          </p:cNvPr>
          <p:cNvSpPr/>
          <p:nvPr/>
        </p:nvSpPr>
        <p:spPr>
          <a:xfrm rot="16200000">
            <a:off x="5661373" y="944292"/>
            <a:ext cx="3042000" cy="3042000"/>
          </a:xfrm>
          <a:prstGeom prst="pieWed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feld 4"/>
          <p:cNvSpPr txBox="1"/>
          <p:nvPr/>
        </p:nvSpPr>
        <p:spPr>
          <a:xfrm>
            <a:off x="6660232" y="2041924"/>
            <a:ext cx="16561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D</a:t>
            </a:r>
            <a:r>
              <a:rPr lang="tr-TR" sz="2800" b="1" dirty="0" smtClean="0"/>
              <a:t>ayanıklı</a:t>
            </a:r>
            <a:endParaRPr lang="de-DE" sz="2800" b="1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077072"/>
            <a:ext cx="1537283" cy="19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Isıtma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Merkezi II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Eğitim kılavuzu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115616" y="1124744"/>
            <a:ext cx="7272808" cy="51401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556628" y="809137"/>
            <a:ext cx="1872208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00643" y="881145"/>
            <a:ext cx="161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Teknik bilgiler 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151738" y="1214858"/>
            <a:ext cx="7524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tr-TR" dirty="0" smtClean="0"/>
              <a:t>Tüm ebat: Genişlik x Yükseklik x Derinlik: 529 x 912 x 698 mm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Çekmece ebadı (iç): </a:t>
            </a:r>
            <a:r>
              <a:rPr lang="tr-TR" dirty="0" smtClean="0"/>
              <a:t>Genişlik</a:t>
            </a:r>
            <a:r>
              <a:rPr lang="tr-TR" dirty="0" smtClean="0"/>
              <a:t> </a:t>
            </a:r>
            <a:r>
              <a:rPr lang="tr-TR" dirty="0" smtClean="0"/>
              <a:t>x </a:t>
            </a:r>
            <a:r>
              <a:rPr lang="tr-TR" dirty="0" smtClean="0"/>
              <a:t>Yükseklik </a:t>
            </a:r>
            <a:r>
              <a:rPr lang="tr-TR" dirty="0" smtClean="0"/>
              <a:t>x </a:t>
            </a:r>
            <a:r>
              <a:rPr lang="tr-TR" dirty="0" smtClean="0"/>
              <a:t>Derinlik: </a:t>
            </a:r>
            <a:r>
              <a:rPr lang="tr-TR" dirty="0" smtClean="0"/>
              <a:t>365 x 275 x 410 mm (2x)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Ağırlık (boş): 59 kg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Kapasite</a:t>
            </a:r>
            <a:r>
              <a:rPr lang="tr-TR" dirty="0" smtClean="0"/>
              <a:t>: Her biri 1000 ml yaklaşık 40 şişe </a:t>
            </a:r>
            <a:endParaRPr lang="tr-TR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Ayarlanabilir gösterge aralığı:</a:t>
            </a:r>
            <a:endParaRPr lang="tr-TR" dirty="0" smtClean="0"/>
          </a:p>
          <a:p>
            <a:pPr lvl="1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-"/>
            </a:pP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İnfüzyon</a:t>
            </a:r>
            <a:r>
              <a:rPr lang="tr-TR" dirty="0" smtClean="0"/>
              <a:t> için +35°C ile +40°C arasında </a:t>
            </a:r>
            <a:endParaRPr lang="tr-TR" dirty="0" smtClean="0"/>
          </a:p>
          <a:p>
            <a:pPr lvl="1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-"/>
            </a:pPr>
            <a:r>
              <a:rPr lang="tr-TR" dirty="0" smtClean="0"/>
              <a:t> Tekstiller için </a:t>
            </a:r>
            <a:r>
              <a:rPr lang="tr-TR" dirty="0" smtClean="0"/>
              <a:t>+41°C </a:t>
            </a:r>
            <a:r>
              <a:rPr lang="tr-TR" dirty="0" smtClean="0"/>
              <a:t> </a:t>
            </a:r>
            <a:r>
              <a:rPr lang="tr-TR" dirty="0" smtClean="0"/>
              <a:t>ile</a:t>
            </a:r>
            <a:r>
              <a:rPr lang="tr-TR" dirty="0" smtClean="0"/>
              <a:t> </a:t>
            </a:r>
            <a:r>
              <a:rPr lang="tr-TR" dirty="0" smtClean="0"/>
              <a:t>+55°C </a:t>
            </a:r>
            <a:r>
              <a:rPr lang="tr-TR" dirty="0" smtClean="0"/>
              <a:t>arasında</a:t>
            </a:r>
            <a:endParaRPr lang="tr-TR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Enerji kaynağı: 230 </a:t>
            </a:r>
            <a:r>
              <a:rPr lang="tr-TR" dirty="0" smtClean="0"/>
              <a:t>V 50/60 Hz </a:t>
            </a:r>
            <a:r>
              <a:rPr lang="tr-TR" dirty="0" smtClean="0"/>
              <a:t>veya</a:t>
            </a:r>
            <a:r>
              <a:rPr lang="tr-TR" dirty="0" smtClean="0"/>
              <a:t> </a:t>
            </a:r>
            <a:r>
              <a:rPr lang="tr-TR" dirty="0" smtClean="0"/>
              <a:t>100-120 V 50/60 Hz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Bekleme konumunda</a:t>
            </a:r>
            <a:r>
              <a:rPr lang="tr-TR" dirty="0" smtClean="0"/>
              <a:t>: </a:t>
            </a:r>
            <a:r>
              <a:rPr lang="tr-TR" dirty="0" smtClean="0"/>
              <a:t>&lt; 1,5 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Batarya tipi </a:t>
            </a:r>
            <a:r>
              <a:rPr lang="tr-TR" dirty="0" smtClean="0"/>
              <a:t>(</a:t>
            </a:r>
            <a:r>
              <a:rPr lang="tr-TR" dirty="0" err="1" smtClean="0"/>
              <a:t>opsiyonel</a:t>
            </a:r>
            <a:r>
              <a:rPr lang="tr-TR" dirty="0" smtClean="0"/>
              <a:t>): </a:t>
            </a:r>
            <a:r>
              <a:rPr lang="tr-TR" dirty="0" smtClean="0"/>
              <a:t>NIMH, 6 VDC, 2.100 </a:t>
            </a:r>
            <a:r>
              <a:rPr lang="tr-TR" dirty="0" err="1" smtClean="0"/>
              <a:t>mAh</a:t>
            </a:r>
            <a:endParaRPr lang="tr-TR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/>
              <a:t>Sertifikalandırma</a:t>
            </a:r>
            <a:r>
              <a:rPr lang="tr-TR" dirty="0" smtClean="0"/>
              <a:t>:  </a:t>
            </a:r>
            <a:r>
              <a:rPr lang="tr-TR" dirty="0" smtClean="0"/>
              <a:t>CE 0123, ISO 13485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 smtClean="0"/>
              <a:t> MDD </a:t>
            </a:r>
            <a:r>
              <a:rPr lang="tr-TR" dirty="0" smtClean="0"/>
              <a:t>sınıflandırması</a:t>
            </a:r>
            <a:r>
              <a:rPr lang="tr-TR" dirty="0" smtClean="0"/>
              <a:t>: </a:t>
            </a:r>
            <a:r>
              <a:rPr lang="tr-TR" dirty="0" smtClean="0"/>
              <a:t>II a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891</Words>
  <Application>Microsoft Office PowerPoint</Application>
  <PresentationFormat>Ekran Gösterisi (4:3)</PresentationFormat>
  <Paragraphs>175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Larissa-Design</vt:lpstr>
      <vt:lpstr>İçerik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Isıtma  Merkezi II</vt:lpstr>
      <vt:lpstr>Rekabet </vt:lpstr>
      <vt:lpstr>Rekabet </vt:lpstr>
      <vt:lpstr>Rekabet </vt:lpstr>
      <vt:lpstr>Rekabet </vt:lpstr>
      <vt:lpstr>Rekabet </vt:lpstr>
    </vt:vector>
  </TitlesOfParts>
  <Company>Barkey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Warming Center II</dc:title>
  <dc:creator>Kemmerling</dc:creator>
  <cp:lastModifiedBy>Mim Tercüme</cp:lastModifiedBy>
  <cp:revision>62</cp:revision>
  <dcterms:created xsi:type="dcterms:W3CDTF">2014-10-10T07:22:39Z</dcterms:created>
  <dcterms:modified xsi:type="dcterms:W3CDTF">2015-04-11T11:31:07Z</dcterms:modified>
</cp:coreProperties>
</file>